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6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70" r:id="rId14"/>
    <p:sldId id="269" r:id="rId15"/>
    <p:sldId id="268" r:id="rId16"/>
    <p:sldId id="272" r:id="rId17"/>
    <p:sldId id="273" r:id="rId18"/>
    <p:sldId id="27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CC84F-9375-4110-8998-654EA9609E8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95527-F7FA-43E8-8A6A-BEA5A737FB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800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立约的神</a:t>
            </a:r>
            <a:r>
              <a:rPr lang="en-US" altLang="zh-CN" dirty="0"/>
              <a:t>----</a:t>
            </a:r>
            <a:r>
              <a:rPr lang="zh-CN" altLang="en-US" dirty="0"/>
              <a:t>履约的神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95527-F7FA-43E8-8A6A-BEA5A737FB4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3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A8B6B-73EB-5368-C679-A9F42DDB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DAAF658-DF9C-3587-A128-1D097967D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63CBC1E-6A35-752C-E79E-635E05810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立约的神</a:t>
            </a:r>
            <a:r>
              <a:rPr lang="en-US" altLang="zh-CN" dirty="0"/>
              <a:t>----</a:t>
            </a:r>
            <a:r>
              <a:rPr lang="zh-CN" altLang="en-US" dirty="0"/>
              <a:t>履约的神，撒莱：公主，可能源自月神配偶 “ 沙尔拉图 ”；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F4B7C2-3D0A-B280-26E3-F4E9A3797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95527-F7FA-43E8-8A6A-BEA5A737FB4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73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33DB7-2C17-262A-147B-AA9060BB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74E6B3-29C0-A8A8-966F-70B1009FD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E49102E-F387-775E-AFD5-95905FC07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立约的神</a:t>
            </a:r>
            <a:r>
              <a:rPr lang="en-US" altLang="zh-CN" dirty="0"/>
              <a:t>----</a:t>
            </a:r>
            <a:r>
              <a:rPr lang="zh-CN" altLang="en-US" dirty="0"/>
              <a:t>履约的神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C4F2D7-DD7E-E34C-46B1-9E7B5729F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95527-F7FA-43E8-8A6A-BEA5A737FB4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451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0EA9-FCE3-E11C-821F-FB164C763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53D169-FCF7-674D-FF80-3BCB07C00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6B6A9B-C015-1F21-B2E2-088B82E8E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立约的神</a:t>
            </a:r>
            <a:r>
              <a:rPr lang="en-US" altLang="zh-CN" dirty="0"/>
              <a:t>----</a:t>
            </a:r>
            <a:r>
              <a:rPr lang="zh-CN" altLang="en-US" dirty="0"/>
              <a:t>履约的神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17F0F7-2CCC-05A9-F111-8E23BE5EC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95527-F7FA-43E8-8A6A-BEA5A737FB4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05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515D5-6403-4EF1-D926-792C440C5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3A318F-2D1E-02C6-1971-75A695F78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E576999-9E63-0D87-8630-EEEDA7B2F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立约的神</a:t>
            </a:r>
            <a:r>
              <a:rPr lang="en-US" altLang="zh-CN" dirty="0"/>
              <a:t>----</a:t>
            </a:r>
            <a:r>
              <a:rPr lang="zh-CN" altLang="en-US" dirty="0"/>
              <a:t>履约的神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67F965-B90B-A2D3-2381-76959273B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195527-F7FA-43E8-8A6A-BEA5A737FB4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911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83C80-3BBF-C26F-9786-A69385FD8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BCB20E-74E1-4B57-62EB-1FB58D1E6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3DD4F9-A894-4B19-9380-A63D4B970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（幼发拉底河）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E54844-56BB-13A7-1CDC-1D5EE316F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46296-DD9B-4F1C-B301-1B715E4AFAB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293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8A9382-B200-5DED-51A9-06326742B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09AB76F-2BED-94C3-74C9-A315E016A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B64699-0A67-0340-E9BB-E93F2BFC9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BCCB39-4ED9-161A-D9FF-108A80EC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F252AF-20E1-2680-E5B8-DCEE0A4E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12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BA26C5-E67A-E5AC-C830-029061AC7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F4D310-5488-5585-76E1-C75F9C2C9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0A3CFF-8796-F74F-5AD2-23646BD6C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30677A-7261-8E32-F37F-E08B9C772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C2C162-B243-168A-A7F4-6E5A3BE9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21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A62558-CB81-2EE4-97F6-8221172FE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8C7258-3AB6-5195-C3C9-E87EB41B7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078FDB-3DA5-D17B-49A0-C96C69FDB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E0FB71-6355-C1B4-7028-F26AAC76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82D915-EF03-6475-EBD0-EE7B7432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09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E8AB05-7605-D87A-40DA-1FFD1772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3AE32C-20E3-697D-B72C-353318600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47B2E1-4DD7-B52D-33F0-53C75A2BE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A86A60-5798-8023-C284-8DA710B87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CAC192-EA96-9165-9967-B362D010E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302CCC-2FE7-374F-DDB8-8AF77C52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7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18D91-1D2A-F5C7-2873-1090BAD69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7D7813-6EAA-D6BC-5FBA-216D9DAB0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E08E42C-6793-A0AA-50E5-F63EB3DF1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13D41EA-226C-5364-A577-F7BBCD2EB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C0F2317-7C33-A68B-812C-1A015F86AC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60DA5B-7852-B10A-C634-81CECDBB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143196-8FB8-724E-C577-C0A80703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A2A7A8D-1928-9160-8A62-8334F1DCE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885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7EE1D1-EBFA-B0FE-66A5-DA0F2983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3E03243-879E-F0DB-2023-BBBBD2F6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C124596-D830-C1EE-C4C2-4B92C023E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A549DE-34AE-162B-0CAE-DE769B3E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63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92508B-1198-30EA-7B71-F6EC407C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63950D-332D-9CAD-DD1B-02569AA18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8AAE5E-9A4F-32AB-6780-4FE05A35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138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F92744-7744-92C4-9197-6684EC3F1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14B577-B92C-A2B1-F712-FFB791403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A79B5A-BB93-7208-E536-381B43059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C7E3F0-4931-2E20-518E-C88067ACD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B324D9-09C7-2349-70A1-6DBD48362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89140D-DBDD-927A-CE5C-5624499AA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031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2D3CBA-57F8-18C8-FC7C-02ACBDEF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9EC99E-E1A1-2867-DF0F-0883E9606B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0C16E8-2EF7-4AF6-6D43-33706F04E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115212-6B0A-741C-CA4E-80C88B217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7D41FD-F2E5-C0B7-EF8B-93836B890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A6483E-E767-D249-2A0A-1764F511C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6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559177-97CC-D018-0F96-D703731D2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489AA56-B514-B519-5226-BA6B4E144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962F9B-0116-B8B0-D3AE-B7635C2F2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1F719E-7C1C-CCED-DA0C-B02013DC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A2ED9E-BA74-3432-DF5C-07AE2AAA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67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F7C05B3-2F1F-75A7-14EC-08967C65D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C24D81-A2BD-B5D8-8B99-833F8A0E8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46D5C5-C24D-9CC8-7586-7AD3928A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EFA3CB-B59E-DD8F-FD13-0DADA8AF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1E2791-85FB-B58B-DA9D-934E468A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47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EB6926B-075F-7C87-60BF-D6ABFA81C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CD84AA-4C6B-5390-DDD6-A753266ED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6CEFB2-5EF8-E768-340A-5DC9C0C4F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D065CA-EFF5-4DE8-82CB-73E6217B69DE}" type="datetimeFigureOut">
              <a:rPr lang="zh-CN" altLang="en-US" smtClean="0"/>
              <a:t>2026/9/19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B11E53-6054-0E33-0348-FC912D578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B00470-2EE5-B86E-6E96-2CFEA2564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20DBA9-41BE-4209-8B31-660FB4D7AF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DA3192-1B08-1019-BB0F-B81811EC1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1122362"/>
            <a:ext cx="9220200" cy="281826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创世记（二）</a:t>
            </a:r>
            <a:br>
              <a:rPr lang="en-US" altLang="zh-CN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信心之父</a:t>
            </a:r>
            <a:r>
              <a:rPr lang="en-US" altLang="zh-CN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4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亚伯拉罕与以撒，立约的应许、信心的试炼与神不改变的信实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2085EC-B01B-8D36-1DAF-18E7FCAAC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17571"/>
            <a:ext cx="9144000" cy="740228"/>
          </a:xfrm>
        </p:spPr>
        <p:txBody>
          <a:bodyPr>
            <a:norm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（创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12-26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4920E4-936C-772A-3F20-3AE96DEC5A72}"/>
              </a:ext>
            </a:extLst>
          </p:cNvPr>
          <p:cNvSpPr txBox="1"/>
          <p:nvPr/>
        </p:nvSpPr>
        <p:spPr>
          <a:xfrm>
            <a:off x="283028" y="271476"/>
            <a:ext cx="27214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摩西五经系列课程</a:t>
            </a:r>
            <a:endParaRPr lang="zh-CN" alt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1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6C8E-8E71-A6BC-BD99-1EBD57192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9FADF9-39E1-7B82-1FD2-659B06655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343" y="2220686"/>
            <a:ext cx="8730343" cy="163285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 圣经概览</a:t>
            </a:r>
            <a:endParaRPr lang="zh-CN" alt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9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D2CFB1-CDEA-E7D0-964A-C08D8D52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/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12-26 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17316D-2D6E-5C2A-19A6-9ABE825E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12:1–9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：呼召与初步应许；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12:10–20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：亚伯拉罕在埃及失败，神保守撒莱；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13–14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：罗得分离；神重申土地应许；解救罗得；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神与亚伯拉罕立约的仪式；因信称义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：以实玛利出生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信心的小岔路；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割礼之约与改名；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18–19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：神显现与所多玛代祷；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594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E0F09-1509-1FA1-1F5C-3A4F9744C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8BE56E-0BEF-85D4-2401-764894E61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/>
          <a:lstStyle/>
          <a:p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12-26 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E1BEF0-447E-19D3-F069-51791B0BC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：亚伯拉罕再次软弱；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：以撒出生；夏甲与以实玛利被遣散；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以撒被献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信心最高试炼；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：撒拉去世与家族墓地；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：为以撒娶妻；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：亚伯拉罕去世，以扫和雅各出生； 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：以撒在基拉耳，神向以撒重申应许。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41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516B5-BA66-9939-7AA5-2EF4F02B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DA2E7-F35B-3E67-A2B0-933504F3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/>
          <a:lstStyle/>
          <a:p>
            <a:r>
              <a: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要旨与精要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C54C2C-ECFF-0B57-EA2B-34A6427B3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神向亚伯拉罕应许（大国、名为大、万国）并保守亚伯拉罕凭信（信和软弱）心走在神的应许里面。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神的工作：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大国、名为大、万国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关于耶稣基督十字架救赎的应许，既是将来的，也是当下的。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亚伯兰的挑战：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住哪里？</a:t>
            </a:r>
            <a:endParaRPr lang="en-US" altLang="zh-CN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有没有后嗣？</a:t>
            </a:r>
          </a:p>
        </p:txBody>
      </p:sp>
    </p:spTree>
    <p:extLst>
      <p:ext uri="{BB962C8B-B14F-4D97-AF65-F5344CB8AC3E}">
        <p14:creationId xmlns:p14="http://schemas.microsoft.com/office/powerpoint/2010/main" val="8293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30D81-05B0-D70B-0102-45704964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AC5952-3D5D-D2B5-CC57-D7B103D4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20686"/>
            <a:ext cx="10145486" cy="1981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8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zh-CN" altLang="en-US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希伯来文语法与名词短语注释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83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D09286-D62D-C7C2-15C4-C7D24F6D6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呼召与三重应许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915742-2A73-FCBC-2410-2FC041531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4892449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12:1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“耶和华对亚伯兰说：‘你要离开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hlinkClick r:id="rId2" action="ppaction://hlinksldjump"/>
              </a:rPr>
              <a:t>本地、本族、父家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，往我所要指示你的地去。’”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希伯来文：你要离开你的本地，并离开你的本族，且离开你的父家。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你要离开”：原文直译为“为你自己而去”“去吧”。这并非一般性的“出去”，而是强调一种自我的分别与投入。亚伯拉罕并非被驱逐，而是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被神呼召主动离开他的保障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往我所要指示你的地去”：希伯来文：那地方去。神要亚伯拉罕先顺服，后才知道具体地点。这与信心顺服的主题直接相关。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01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05A30-E8C1-2B40-81FE-3991BD022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BF0A5E-29A2-8BAC-4925-345614C9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呼召与三重应许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7104FB-54C0-B370-A322-677D20136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12:2–3 “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我必叫你成为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大国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，我必赐福给你，叫你的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名为大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，你也要叫别人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得福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。为你祝福的，我必赐福与他；那咒诅你的，我必咒诅他。地上的万族都要因你得福。”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赐福：字根：跪。字义：得福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蒙福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称颂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颂赞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人敬拜神的行动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仰望神的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);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并不是一个仪式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乃是敬拜的人与受敬拜者间的一种亲善喜悦的关系。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你也要叫别人得福：原文文法上不是“你要成为一个有福的人”，而是“</a:t>
            </a:r>
            <a:r>
              <a:rPr lang="zh-CN" altLang="en-US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你要成为一个祝福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”，即亚伯拉罕本人成为神赐福的中介、媒介。 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上的万族都要因你得福：万族直译为“土地上的家族”。经文可被理解为被动（“都要因你得福”）或反身（“都要以你为自己祝福的榜样”）。经文的基本神学方向是一致的：亚伯拉罕及其后裔成为万族蒙福的管道。 </a:t>
            </a:r>
          </a:p>
        </p:txBody>
      </p:sp>
    </p:spTree>
    <p:extLst>
      <p:ext uri="{BB962C8B-B14F-4D97-AF65-F5344CB8AC3E}">
        <p14:creationId xmlns:p14="http://schemas.microsoft.com/office/powerpoint/2010/main" val="4252854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CA5AC-6721-C5CF-A181-C57EA32F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27EBF1-B0E3-05A4-805B-F82830FC8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因信称义的核心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99289D-F293-56F8-26AC-67F24D9D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15:6 “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亚伯兰信耶和华，耶和华就以此为他的义。”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信”：原文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וְהֶאֱמִן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אמן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Hiphil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完成式。希伯来文中，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אמן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是“阿们”的词根，表示坚固、可靠、真实。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Hiphil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词干意味着“认定某事物为可靠、可信、确实”。因此，这个“信”不是抽象认同，而是彻底信赖。</a:t>
            </a:r>
            <a:r>
              <a:rPr lang="zh-CN" altLang="en-US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亚伯拉罕不是只是承认“耶和华存在”，而是把自己交托给“耶和华必成就应许”这一事实。 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就以此为”：基本意思是“计算、估算、视为、归于”。在圣约和审判语境中，这个词带有“算为、归入”的法律含义。神把亚伯拉罕的信“归算”为义。 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义”：阴性名词，意为公义、正确、正当关系。此处不是指亚伯拉罕的道德品德变得完美，而是指他在神面前被算为“对的人”，拥有圣约中合宜的地位。</a:t>
            </a:r>
          </a:p>
        </p:txBody>
      </p:sp>
    </p:spTree>
    <p:extLst>
      <p:ext uri="{BB962C8B-B14F-4D97-AF65-F5344CB8AC3E}">
        <p14:creationId xmlns:p14="http://schemas.microsoft.com/office/powerpoint/2010/main" val="600214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121D5-78B4-CD37-D314-AAA66297F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B49184-FE47-DDAB-0BB8-8444A7126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立约仪式的单方面性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073BE3-F2E6-8645-0F80-03F74A6DA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15:7–21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日落天黑，不料有冒烟的炉并烧着的火把，从那些肉块中经过。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34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只有神以火和烟的形象从肉块中经过，亚伯拉罕则沉睡未经过。若按古代近东习惯，立约双方通常都要经过肉块，表明双方都承担违约的咒诅。但在创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章，神单独经过，表明神主动承担誓约的全部违约责任。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34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这是福音的先声：神的应许不是建立在人的忠心上，而是建立在神自己的信实上，最终在基督的十字架上成就。因为人的违约本该承受咒诅，神却亲自在基督里承担了咒诅。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617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FF305-5EAB-4B79-BD3E-497E3389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7F2F2F-B84E-01D2-915F-195E54D30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割礼之约与改名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C873A4-2A4A-54D9-EBC6-AE4F3CBC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亚伯兰年九十九岁的时候，耶和华向他显现，对他说：“我是全能的　神，你当在我面前作完全人，我就与你立约，使你的后裔极其繁多。”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章中，神把亚伯兰（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אַבְרָם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，意为“尊贵的父”）改名为亚伯拉罕（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אַבְרָהָם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，意为“多国的父”）；撒莱改名为撒拉。神也设立割礼作为“肉身上的约的记号”。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17:17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中，亚伯拉罕“竟俯伏在地喜笑”，他仍然难以相信百岁老夫妇能生孩子。但神没有取消约，反而说“你的妻子撒拉要给你生一个儿子，你要给他起名叫以撒”（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17:19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）。以撒的名字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יִצְחָק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来自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צחק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（笑），既是嘲讽之笑，也是惊喜之笑。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4729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D1F60-5ED1-68E6-F48A-D45CD56C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2B085B-B27A-A546-C8A0-0725C25F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亚伯拉罕信心的最高试炼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A454DB-3873-3763-63C0-392F0321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2“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你带着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你的儿子，就是你独生的儿子，你所爱的以撒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，往摩利亚地去，在我所要指示你的山上，把他献为燔祭。”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“独生”原文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יָחִיד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，指唯一、独一无二的爱子。从字面看，亚伯拉罕还有以实玛利，但以撒是应许之子、是“独一”的圣约继承人。  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你所爱的”：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אֲש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ֶׁ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ר־אָהַבְת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ָּ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，这是“爱”字（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אהב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）在圣经中较早出现的场景。这爱指向父子关系，也在救赎历史中预告了天父对圣子的爱。神在这里要求亚伯拉罕献上的，不只是心爱的儿子，更是应许的唯一载体。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22:12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“现在我知道你是敬畏神的了，因为你没有将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你的儿子，就是你独生的儿子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，留下不给我。”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061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848E-4194-0E05-C896-3C492F490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768A90-4D49-38DE-66D7-7762F3FA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亚伯拉罕信心的最高试炼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64365A-92D7-740E-C017-681A46397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“他们到了神所指示的地方，亚伯拉罕在那里筑坛，把柴摆好，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捆绑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他的儿子以撒，放在坛的柴上。”（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22:9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捆绑”：原文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וַי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ַּ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עֲקֹד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，来自词根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עקד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。这个希伯来字在旧约中只出现在创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章，描述把以撒绑在祭坛上。后世犹太传统把创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章称为“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Akedah”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，即“</a:t>
            </a:r>
            <a:r>
              <a:rPr lang="zh-CN" altLang="en-US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捆绑”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。原文只用一次，可见其叙事分量之重。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1780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714B5-1199-934A-4B9A-569DFBEAB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837E45-910F-08EF-1EF1-41DC6BDA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23056"/>
            <a:ext cx="10515600" cy="87437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亚伯拉罕信心的最高试炼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4D5F45-85D5-029C-901D-337F30748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284514"/>
            <a:ext cx="10907485" cy="525043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 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22:16–18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你既行了这事，不留下你的儿子，就是你独生的儿子，我便指着自己起誓说：‘论福，我必赐大福给你；论子孙，我必叫你的子孙多起来，如同天上的星、海边的沙；你子孙必得着仇敌的城门；并且地上万国都必因你的后裔得福，因为你听从了我的话。’”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这里再次出现“后裔”和“万国得福”。改革宗神学正确指出，这个“后裔”最终指向基督（加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3:16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）。“万国得福”不是靠以色列民族的道德成就，而是靠那一位应许的后裔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耶稣基督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在十字架上的顺服。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0002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68324-BBC7-F29D-348E-B15B7A9A8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5A52A-C1B3-AB4A-4FE7-9CA134913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20686"/>
            <a:ext cx="10145486" cy="1981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8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zh-CN" altLang="en-US" sz="8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耶稣基督的救赎</a:t>
            </a:r>
          </a:p>
        </p:txBody>
      </p:sp>
    </p:spTree>
    <p:extLst>
      <p:ext uri="{BB962C8B-B14F-4D97-AF65-F5344CB8AC3E}">
        <p14:creationId xmlns:p14="http://schemas.microsoft.com/office/powerpoint/2010/main" val="1484697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7B5D-03A0-998A-D9B8-1013716D3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40AC89-9EC3-EF68-D598-DDB87E867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2" y="1452419"/>
            <a:ext cx="3124199" cy="533400"/>
          </a:xfrm>
          <a:ln w="190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大国、大名、祝福</a:t>
            </a:r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11D0EC23-3A94-45E6-D641-51D99509DFA0}"/>
              </a:ext>
            </a:extLst>
          </p:cNvPr>
          <p:cNvSpPr txBox="1">
            <a:spLocks/>
          </p:cNvSpPr>
          <p:nvPr/>
        </p:nvSpPr>
        <p:spPr>
          <a:xfrm>
            <a:off x="8077201" y="1438617"/>
            <a:ext cx="3124199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耶稣基督并祂钉十字架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2BCC34E-3CB1-9783-9505-16BFC96E25EF}"/>
              </a:ext>
            </a:extLst>
          </p:cNvPr>
          <p:cNvSpPr txBox="1">
            <a:spLocks/>
          </p:cNvSpPr>
          <p:nvPr/>
        </p:nvSpPr>
        <p:spPr>
          <a:xfrm>
            <a:off x="4267201" y="255971"/>
            <a:ext cx="3124199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耶和华神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A944FDD-ED59-7500-D753-A7DD42961773}"/>
              </a:ext>
            </a:extLst>
          </p:cNvPr>
          <p:cNvSpPr txBox="1">
            <a:spLocks/>
          </p:cNvSpPr>
          <p:nvPr/>
        </p:nvSpPr>
        <p:spPr>
          <a:xfrm>
            <a:off x="2514603" y="3380015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亚伯兰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90F498F6-8D44-F087-FE9B-0E3C50FC3F31}"/>
              </a:ext>
            </a:extLst>
          </p:cNvPr>
          <p:cNvSpPr txBox="1">
            <a:spLocks/>
          </p:cNvSpPr>
          <p:nvPr/>
        </p:nvSpPr>
        <p:spPr>
          <a:xfrm>
            <a:off x="925286" y="2424119"/>
            <a:ext cx="957942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他拉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9C8A7018-8355-770F-7338-2C3C8DE9AEBA}"/>
              </a:ext>
            </a:extLst>
          </p:cNvPr>
          <p:cNvSpPr txBox="1">
            <a:spLocks/>
          </p:cNvSpPr>
          <p:nvPr/>
        </p:nvSpPr>
        <p:spPr>
          <a:xfrm>
            <a:off x="2514603" y="4446816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6A3997E-A3FD-EC27-1A96-64264C932DD2}"/>
              </a:ext>
            </a:extLst>
          </p:cNvPr>
          <p:cNvSpPr txBox="1"/>
          <p:nvPr/>
        </p:nvSpPr>
        <p:spPr>
          <a:xfrm>
            <a:off x="4267201" y="4468588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迦南地</a:t>
            </a:r>
            <a:endParaRPr lang="en-US" altLang="zh-CN" dirty="0"/>
          </a:p>
          <a:p>
            <a:r>
              <a:rPr lang="en-US" altLang="zh-CN" dirty="0"/>
              <a:t>99</a:t>
            </a:r>
            <a:r>
              <a:rPr lang="zh-CN" altLang="en-US" dirty="0"/>
              <a:t>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BD08E6-FD72-0DCF-43D3-B4EE63D4E099}"/>
              </a:ext>
            </a:extLst>
          </p:cNvPr>
          <p:cNvSpPr txBox="1"/>
          <p:nvPr/>
        </p:nvSpPr>
        <p:spPr>
          <a:xfrm>
            <a:off x="4267201" y="3462049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哈兰</a:t>
            </a:r>
            <a:endParaRPr lang="en-US" altLang="zh-CN" dirty="0"/>
          </a:p>
          <a:p>
            <a:r>
              <a:rPr lang="en-US" altLang="zh-CN" dirty="0"/>
              <a:t>75</a:t>
            </a:r>
            <a:r>
              <a:rPr lang="zh-CN" altLang="en-US" dirty="0"/>
              <a:t>岁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53C185EA-0E00-7731-3558-8531182A06DF}"/>
              </a:ext>
            </a:extLst>
          </p:cNvPr>
          <p:cNvSpPr txBox="1">
            <a:spLocks/>
          </p:cNvSpPr>
          <p:nvPr/>
        </p:nvSpPr>
        <p:spPr>
          <a:xfrm>
            <a:off x="2514603" y="2424119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亚伯兰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B952CA4-9D69-4631-C39B-C70A252BFD9F}"/>
              </a:ext>
            </a:extLst>
          </p:cNvPr>
          <p:cNvSpPr txBox="1"/>
          <p:nvPr/>
        </p:nvSpPr>
        <p:spPr>
          <a:xfrm>
            <a:off x="4267201" y="250615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吾珥</a:t>
            </a:r>
            <a:endParaRPr lang="en-US" altLang="zh-CN" dirty="0"/>
          </a:p>
          <a:p>
            <a:r>
              <a:rPr lang="en-US" altLang="zh-CN" dirty="0"/>
              <a:t>X</a:t>
            </a:r>
            <a:r>
              <a:rPr lang="zh-CN" altLang="en-US" dirty="0"/>
              <a:t>岁</a:t>
            </a: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06A83442-D05A-EE10-EC8B-AA61BBDCA30C}"/>
              </a:ext>
            </a:extLst>
          </p:cNvPr>
          <p:cNvSpPr/>
          <p:nvPr/>
        </p:nvSpPr>
        <p:spPr>
          <a:xfrm>
            <a:off x="3124200" y="2048824"/>
            <a:ext cx="152400" cy="29648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344E323A-9F44-D0D8-998A-F1BE4ACC072E}"/>
              </a:ext>
            </a:extLst>
          </p:cNvPr>
          <p:cNvSpPr/>
          <p:nvPr/>
        </p:nvSpPr>
        <p:spPr>
          <a:xfrm>
            <a:off x="3156861" y="3068074"/>
            <a:ext cx="152400" cy="29648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A36B9738-A2F2-D68F-D2A8-7F650E4131F7}"/>
              </a:ext>
            </a:extLst>
          </p:cNvPr>
          <p:cNvSpPr/>
          <p:nvPr/>
        </p:nvSpPr>
        <p:spPr>
          <a:xfrm>
            <a:off x="3200400" y="4039425"/>
            <a:ext cx="152400" cy="29648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FE6B3A03-3D90-D6B7-7722-AB410C8FA390}"/>
              </a:ext>
            </a:extLst>
          </p:cNvPr>
          <p:cNvSpPr txBox="1">
            <a:spLocks/>
          </p:cNvSpPr>
          <p:nvPr/>
        </p:nvSpPr>
        <p:spPr>
          <a:xfrm>
            <a:off x="2552701" y="5405581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以撒</a:t>
            </a:r>
          </a:p>
        </p:txBody>
      </p:sp>
      <p:sp>
        <p:nvSpPr>
          <p:cNvPr id="27" name="箭头: 下 26">
            <a:extLst>
              <a:ext uri="{FF2B5EF4-FFF2-40B4-BE49-F238E27FC236}">
                <a16:creationId xmlns:a16="http://schemas.microsoft.com/office/drawing/2014/main" id="{1158C7D8-BB7F-30CD-207E-4FF930B59460}"/>
              </a:ext>
            </a:extLst>
          </p:cNvPr>
          <p:cNvSpPr/>
          <p:nvPr/>
        </p:nvSpPr>
        <p:spPr>
          <a:xfrm>
            <a:off x="3276600" y="5044655"/>
            <a:ext cx="152400" cy="29648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BA4B039B-D13D-19A4-8EA6-357F7D1FB6CC}"/>
              </a:ext>
            </a:extLst>
          </p:cNvPr>
          <p:cNvSpPr txBox="1">
            <a:spLocks/>
          </p:cNvSpPr>
          <p:nvPr/>
        </p:nvSpPr>
        <p:spPr>
          <a:xfrm>
            <a:off x="4926697" y="5405581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雅各</a:t>
            </a:r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53C4D495-8E0D-4FA0-2CD5-3D3100A9FDA6}"/>
              </a:ext>
            </a:extLst>
          </p:cNvPr>
          <p:cNvSpPr txBox="1">
            <a:spLocks/>
          </p:cNvSpPr>
          <p:nvPr/>
        </p:nvSpPr>
        <p:spPr>
          <a:xfrm>
            <a:off x="7277102" y="5405581"/>
            <a:ext cx="1600198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以色列</a:t>
            </a:r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5BB7B9AD-45B1-1EA4-1877-7BF4ECA363EC}"/>
              </a:ext>
            </a:extLst>
          </p:cNvPr>
          <p:cNvSpPr/>
          <p:nvPr/>
        </p:nvSpPr>
        <p:spPr>
          <a:xfrm>
            <a:off x="4267201" y="5580164"/>
            <a:ext cx="446313" cy="18423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右 33">
            <a:extLst>
              <a:ext uri="{FF2B5EF4-FFF2-40B4-BE49-F238E27FC236}">
                <a16:creationId xmlns:a16="http://schemas.microsoft.com/office/drawing/2014/main" id="{596006FB-EA28-AAE0-7CFA-6FF1A4915C08}"/>
              </a:ext>
            </a:extLst>
          </p:cNvPr>
          <p:cNvSpPr/>
          <p:nvPr/>
        </p:nvSpPr>
        <p:spPr>
          <a:xfrm>
            <a:off x="6678842" y="5612820"/>
            <a:ext cx="446313" cy="18423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8C52229D-4135-CD31-5171-7AA9551576AF}"/>
              </a:ext>
            </a:extLst>
          </p:cNvPr>
          <p:cNvCxnSpPr/>
          <p:nvPr/>
        </p:nvCxnSpPr>
        <p:spPr>
          <a:xfrm>
            <a:off x="4267201" y="1719119"/>
            <a:ext cx="3679370" cy="0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A4B53A69-98AA-73AE-B3DE-1ADD2AC1DCE1}"/>
              </a:ext>
            </a:extLst>
          </p:cNvPr>
          <p:cNvCxnSpPr>
            <a:cxnSpLocks/>
          </p:cNvCxnSpPr>
          <p:nvPr/>
        </p:nvCxnSpPr>
        <p:spPr>
          <a:xfrm flipH="1">
            <a:off x="3570514" y="522671"/>
            <a:ext cx="544287" cy="850939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12C4B35C-F591-23B8-024F-8E478FCA833A}"/>
              </a:ext>
            </a:extLst>
          </p:cNvPr>
          <p:cNvCxnSpPr>
            <a:endCxn id="2" idx="0"/>
          </p:cNvCxnSpPr>
          <p:nvPr/>
        </p:nvCxnSpPr>
        <p:spPr>
          <a:xfrm>
            <a:off x="7554686" y="522671"/>
            <a:ext cx="2084615" cy="915946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连接符: 肘形 41">
            <a:extLst>
              <a:ext uri="{FF2B5EF4-FFF2-40B4-BE49-F238E27FC236}">
                <a16:creationId xmlns:a16="http://schemas.microsoft.com/office/drawing/2014/main" id="{3763E893-1DE4-D754-A86F-AA3C7C2351B7}"/>
              </a:ext>
            </a:extLst>
          </p:cNvPr>
          <p:cNvCxnSpPr>
            <a:cxnSpLocks/>
            <a:stCxn id="63" idx="3"/>
          </p:cNvCxnSpPr>
          <p:nvPr/>
        </p:nvCxnSpPr>
        <p:spPr>
          <a:xfrm flipV="1">
            <a:off x="8973063" y="2064718"/>
            <a:ext cx="1516309" cy="3608086"/>
          </a:xfrm>
          <a:prstGeom prst="bentConnector2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箭头: 右 44">
            <a:extLst>
              <a:ext uri="{FF2B5EF4-FFF2-40B4-BE49-F238E27FC236}">
                <a16:creationId xmlns:a16="http://schemas.microsoft.com/office/drawing/2014/main" id="{F8946AB1-0D5E-98B8-3BFE-C00ED1CB2CEF}"/>
              </a:ext>
            </a:extLst>
          </p:cNvPr>
          <p:cNvSpPr/>
          <p:nvPr/>
        </p:nvSpPr>
        <p:spPr>
          <a:xfrm rot="10800000">
            <a:off x="1948544" y="2587056"/>
            <a:ext cx="500743" cy="207526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A9E52C3-AA65-78A8-D8A5-0A4133E71147}"/>
              </a:ext>
            </a:extLst>
          </p:cNvPr>
          <p:cNvSpPr txBox="1"/>
          <p:nvPr/>
        </p:nvSpPr>
        <p:spPr>
          <a:xfrm>
            <a:off x="968831" y="3000384"/>
            <a:ext cx="780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哈兰</a:t>
            </a:r>
            <a:endParaRPr lang="en-US" altLang="zh-CN" dirty="0"/>
          </a:p>
          <a:p>
            <a:r>
              <a:rPr lang="en-US" altLang="zh-CN" dirty="0"/>
              <a:t>145</a:t>
            </a:r>
            <a:r>
              <a:rPr lang="zh-CN" altLang="en-US" dirty="0"/>
              <a:t>岁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3936498-2233-4BCD-5882-814C5FAF739E}"/>
              </a:ext>
            </a:extLst>
          </p:cNvPr>
          <p:cNvSpPr/>
          <p:nvPr/>
        </p:nvSpPr>
        <p:spPr>
          <a:xfrm>
            <a:off x="2449287" y="2345310"/>
            <a:ext cx="1784346" cy="2781861"/>
          </a:xfrm>
          <a:prstGeom prst="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9FBFB9-E531-9C47-A215-CB72AB19A933}"/>
              </a:ext>
            </a:extLst>
          </p:cNvPr>
          <p:cNvSpPr txBox="1"/>
          <p:nvPr/>
        </p:nvSpPr>
        <p:spPr>
          <a:xfrm>
            <a:off x="417962" y="685215"/>
            <a:ext cx="2723823" cy="646331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离开本地、本族、父家</a:t>
            </a:r>
          </a:p>
          <a:p>
            <a:r>
              <a:rPr lang="zh-CN" altLang="en-US" dirty="0"/>
              <a:t>无儿子、无住所、无依靠</a:t>
            </a:r>
            <a:endParaRPr lang="en-US" altLang="zh-CN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41256C1-4114-9227-8300-6549A5DE0931}"/>
              </a:ext>
            </a:extLst>
          </p:cNvPr>
          <p:cNvSpPr txBox="1"/>
          <p:nvPr/>
        </p:nvSpPr>
        <p:spPr>
          <a:xfrm>
            <a:off x="5124892" y="3680177"/>
            <a:ext cx="245954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亚伯兰信耶和华，耶和华就以此为他的义。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253F47F4-2685-6190-14FD-55CC69DCF0D7}"/>
              </a:ext>
            </a:extLst>
          </p:cNvPr>
          <p:cNvSpPr/>
          <p:nvPr/>
        </p:nvSpPr>
        <p:spPr>
          <a:xfrm>
            <a:off x="4798850" y="5304511"/>
            <a:ext cx="4174213" cy="736585"/>
          </a:xfrm>
          <a:prstGeom prst="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AF36286-BA1C-E0A3-F883-3A0453A69C25}"/>
              </a:ext>
            </a:extLst>
          </p:cNvPr>
          <p:cNvSpPr txBox="1"/>
          <p:nvPr/>
        </p:nvSpPr>
        <p:spPr>
          <a:xfrm>
            <a:off x="5118993" y="4377677"/>
            <a:ext cx="325113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lang="zh-CN" altLang="zh-CN" dirty="0"/>
              <a:t>我必使你的后裔极其繁多，</a:t>
            </a:r>
            <a:endParaRPr lang="en-US" altLang="zh-CN" dirty="0"/>
          </a:p>
          <a:p>
            <a:r>
              <a:rPr lang="zh-CN" altLang="zh-CN" dirty="0"/>
              <a:t>国度从你而立，君王从你而出。</a:t>
            </a:r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C4EBA37-F41E-5193-38E6-689AC6B3CB7F}"/>
              </a:ext>
            </a:extLst>
          </p:cNvPr>
          <p:cNvSpPr txBox="1"/>
          <p:nvPr/>
        </p:nvSpPr>
        <p:spPr>
          <a:xfrm>
            <a:off x="8596995" y="4355243"/>
            <a:ext cx="166551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你子孙必</a:t>
            </a:r>
            <a:r>
              <a:rPr lang="zh-CN" altLang="en-US"/>
              <a:t>得着</a:t>
            </a:r>
            <a:endParaRPr lang="en-US" altLang="zh-CN" dirty="0"/>
          </a:p>
          <a:p>
            <a:r>
              <a:rPr lang="zh-CN" altLang="en-US" dirty="0"/>
              <a:t>仇敌的城门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ECE9538-761A-4139-BACD-097DEF9CE978}"/>
              </a:ext>
            </a:extLst>
          </p:cNvPr>
          <p:cNvSpPr txBox="1"/>
          <p:nvPr/>
        </p:nvSpPr>
        <p:spPr>
          <a:xfrm>
            <a:off x="1931298" y="3616765"/>
            <a:ext cx="415498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</a:rPr>
              <a:t>信</a:t>
            </a:r>
            <a:endParaRPr lang="en-US" altLang="zh-CN" dirty="0">
              <a:solidFill>
                <a:srgbClr val="7030A0"/>
              </a:solidFill>
            </a:endParaRPr>
          </a:p>
          <a:p>
            <a:r>
              <a:rPr lang="zh-CN" altLang="en-US" dirty="0">
                <a:solidFill>
                  <a:srgbClr val="7030A0"/>
                </a:solidFill>
              </a:rPr>
              <a:t>心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C2B65DB3-50C4-C07D-985E-B34733E73DDA}"/>
              </a:ext>
            </a:extLst>
          </p:cNvPr>
          <p:cNvSpPr txBox="1"/>
          <p:nvPr/>
        </p:nvSpPr>
        <p:spPr>
          <a:xfrm>
            <a:off x="6340977" y="6142166"/>
            <a:ext cx="877163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</a:rPr>
              <a:t>除去罪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4A13FE12-1FFD-49D5-D3B4-376F73BCE7D3}"/>
              </a:ext>
            </a:extLst>
          </p:cNvPr>
          <p:cNvSpPr txBox="1"/>
          <p:nvPr/>
        </p:nvSpPr>
        <p:spPr>
          <a:xfrm>
            <a:off x="2639847" y="6041096"/>
            <a:ext cx="1338828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</a:rPr>
              <a:t>在田间默想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177C3A46-3215-2D56-8885-DD6FDAC3D6EC}"/>
              </a:ext>
            </a:extLst>
          </p:cNvPr>
          <p:cNvSpPr txBox="1"/>
          <p:nvPr/>
        </p:nvSpPr>
        <p:spPr>
          <a:xfrm>
            <a:off x="5464801" y="128884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应许的成就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1E03D4DC-D9AF-6D95-DD7A-C5BD14F68A1F}"/>
              </a:ext>
            </a:extLst>
          </p:cNvPr>
          <p:cNvSpPr txBox="1"/>
          <p:nvPr/>
        </p:nvSpPr>
        <p:spPr>
          <a:xfrm>
            <a:off x="10608549" y="3264678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应</a:t>
            </a:r>
            <a:endParaRPr lang="en-US" altLang="zh-CN" dirty="0"/>
          </a:p>
          <a:p>
            <a:r>
              <a:rPr lang="zh-CN" altLang="en-US" dirty="0"/>
              <a:t>许</a:t>
            </a:r>
            <a:endParaRPr lang="en-US" altLang="zh-CN" dirty="0"/>
          </a:p>
          <a:p>
            <a:r>
              <a:rPr lang="zh-CN" altLang="en-US" dirty="0"/>
              <a:t>的</a:t>
            </a:r>
            <a:endParaRPr lang="en-US" altLang="zh-CN" dirty="0"/>
          </a:p>
          <a:p>
            <a:r>
              <a:rPr lang="zh-CN" altLang="en-US" dirty="0"/>
              <a:t>成</a:t>
            </a:r>
            <a:endParaRPr lang="en-US" altLang="zh-CN" dirty="0"/>
          </a:p>
          <a:p>
            <a:r>
              <a:rPr lang="zh-CN" altLang="en-US" dirty="0"/>
              <a:t>就</a:t>
            </a:r>
          </a:p>
        </p:txBody>
      </p: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A196F1A7-8CC6-8F92-9236-48CF93F03BD7}"/>
              </a:ext>
            </a:extLst>
          </p:cNvPr>
          <p:cNvCxnSpPr/>
          <p:nvPr/>
        </p:nvCxnSpPr>
        <p:spPr>
          <a:xfrm>
            <a:off x="5144364" y="1850571"/>
            <a:ext cx="0" cy="1578429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A6846937-6FC6-0AC2-935B-0CBA5C4D9FBE}"/>
              </a:ext>
            </a:extLst>
          </p:cNvPr>
          <p:cNvSpPr txBox="1"/>
          <p:nvPr/>
        </p:nvSpPr>
        <p:spPr>
          <a:xfrm>
            <a:off x="5229242" y="1902687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应</a:t>
            </a:r>
            <a:endParaRPr lang="en-US" altLang="zh-CN" dirty="0"/>
          </a:p>
          <a:p>
            <a:r>
              <a:rPr lang="zh-CN" altLang="en-US" dirty="0"/>
              <a:t>许</a:t>
            </a:r>
            <a:endParaRPr lang="en-US" altLang="zh-CN" dirty="0"/>
          </a:p>
          <a:p>
            <a:r>
              <a:rPr lang="zh-CN" altLang="en-US" dirty="0"/>
              <a:t>的</a:t>
            </a:r>
            <a:endParaRPr lang="en-US" altLang="zh-CN" dirty="0"/>
          </a:p>
          <a:p>
            <a:r>
              <a:rPr lang="zh-CN" altLang="en-US" dirty="0"/>
              <a:t>成</a:t>
            </a:r>
            <a:endParaRPr lang="en-US" altLang="zh-CN" dirty="0"/>
          </a:p>
          <a:p>
            <a:r>
              <a:rPr lang="zh-CN" altLang="en-US" dirty="0"/>
              <a:t>就</a:t>
            </a: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BFDD50AD-54DE-FD92-1328-9C095B2E2BAE}"/>
              </a:ext>
            </a:extLst>
          </p:cNvPr>
          <p:cNvSpPr/>
          <p:nvPr/>
        </p:nvSpPr>
        <p:spPr>
          <a:xfrm>
            <a:off x="9731217" y="789371"/>
            <a:ext cx="991212" cy="4994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新约</a:t>
            </a: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61C4914A-F4D3-CE4B-223C-296863BE8B3B}"/>
              </a:ext>
            </a:extLst>
          </p:cNvPr>
          <p:cNvSpPr/>
          <p:nvPr/>
        </p:nvSpPr>
        <p:spPr>
          <a:xfrm>
            <a:off x="1186062" y="4741156"/>
            <a:ext cx="670377" cy="90348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旧</a:t>
            </a:r>
            <a:endParaRPr lang="en-US" altLang="zh-CN" dirty="0"/>
          </a:p>
          <a:p>
            <a:pPr algn="ctr"/>
            <a:r>
              <a:rPr lang="zh-CN" altLang="en-US" dirty="0"/>
              <a:t>约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C249AC95-8907-D57F-A2BD-75060E8A959D}"/>
              </a:ext>
            </a:extLst>
          </p:cNvPr>
          <p:cNvSpPr txBox="1"/>
          <p:nvPr/>
        </p:nvSpPr>
        <p:spPr>
          <a:xfrm>
            <a:off x="5644740" y="2518631"/>
            <a:ext cx="400794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一个人</a:t>
            </a:r>
            <a:r>
              <a:rPr lang="en-US" altLang="zh-CN" b="1" dirty="0">
                <a:solidFill>
                  <a:srgbClr val="7030A0"/>
                </a:solidFill>
              </a:rPr>
              <a:t>——</a:t>
            </a:r>
            <a:r>
              <a:rPr lang="zh-CN" altLang="en-US" b="1" dirty="0">
                <a:solidFill>
                  <a:srgbClr val="7030A0"/>
                </a:solidFill>
              </a:rPr>
              <a:t>一个民族</a:t>
            </a:r>
            <a:r>
              <a:rPr lang="en-US" altLang="zh-CN" b="1" dirty="0">
                <a:solidFill>
                  <a:srgbClr val="7030A0"/>
                </a:solidFill>
              </a:rPr>
              <a:t>——</a:t>
            </a:r>
            <a:r>
              <a:rPr lang="zh-CN" altLang="en-US" b="1" dirty="0">
                <a:solidFill>
                  <a:srgbClr val="7030A0"/>
                </a:solidFill>
              </a:rPr>
              <a:t>一个国家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A40D6ACF-B1E9-B797-9245-AB3C751A9CF3}"/>
              </a:ext>
            </a:extLst>
          </p:cNvPr>
          <p:cNvSpPr txBox="1"/>
          <p:nvPr/>
        </p:nvSpPr>
        <p:spPr>
          <a:xfrm>
            <a:off x="3791635" y="8748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应许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FA9D55EB-4434-A05E-49AA-F4B18DC73C33}"/>
              </a:ext>
            </a:extLst>
          </p:cNvPr>
          <p:cNvSpPr txBox="1"/>
          <p:nvPr/>
        </p:nvSpPr>
        <p:spPr>
          <a:xfrm>
            <a:off x="8205792" y="4286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预定</a:t>
            </a:r>
          </a:p>
        </p:txBody>
      </p:sp>
    </p:spTree>
    <p:extLst>
      <p:ext uri="{BB962C8B-B14F-4D97-AF65-F5344CB8AC3E}">
        <p14:creationId xmlns:p14="http://schemas.microsoft.com/office/powerpoint/2010/main" val="1683380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2B85-8543-2C32-9264-BBAC680F0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3F28CC-25EF-AB3F-04EE-BCD95FE13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426030"/>
            <a:ext cx="10853057" cy="5066846"/>
          </a:xfrm>
        </p:spPr>
        <p:txBody>
          <a:bodyPr>
            <a:normAutofit/>
          </a:bodyPr>
          <a:lstStyle/>
          <a:p>
            <a:pPr marL="0" indent="0" latinLnBrk="1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徒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7:2-4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，司提反宣告：</a:t>
            </a:r>
          </a:p>
          <a:p>
            <a:pPr marL="0" indent="0" latinLnBrk="1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诸位父兄请听！当日我们的祖宗亚伯拉罕在美索不达米亚，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还未住哈兰的时候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，荣耀的神向他显现，对他说：‘</a:t>
            </a:r>
            <a:r>
              <a:rPr lang="zh-CN" altLang="en-US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你要离开</a:t>
            </a:r>
            <a:r>
              <a:rPr lang="zh-CN" altLang="en-US" u="sng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本地</a:t>
            </a:r>
            <a:r>
              <a:rPr lang="zh-CN" altLang="en-US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u="sng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亲族</a:t>
            </a:r>
            <a:r>
              <a:rPr lang="zh-CN" altLang="en-US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，往我所要指示你的地方去。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’</a:t>
            </a:r>
            <a:r>
              <a:rPr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他就离开迦勒底人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之地，住在哈兰。他父亲死了以后，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神使他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从那里搬到你们现在所住之地。”</a:t>
            </a:r>
          </a:p>
        </p:txBody>
      </p:sp>
    </p:spTree>
    <p:extLst>
      <p:ext uri="{BB962C8B-B14F-4D97-AF65-F5344CB8AC3E}">
        <p14:creationId xmlns:p14="http://schemas.microsoft.com/office/powerpoint/2010/main" val="310335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8535-69F7-7095-7CDC-325AF7F58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D8CA1-DAD9-FD11-3B25-5203526AD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426030"/>
            <a:ext cx="10853057" cy="5066846"/>
          </a:xfrm>
        </p:spPr>
        <p:txBody>
          <a:bodyPr>
            <a:normAutofit/>
          </a:bodyPr>
          <a:lstStyle/>
          <a:p>
            <a:pPr marL="0" indent="0" latinLnBrk="1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2 -3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约书亚对众民说：“耶和华以色列的　神如此说：古时你们的列祖，就是亚伯拉罕和拿鹤的父亲他拉，</a:t>
            </a:r>
            <a:r>
              <a:rPr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住在大河那边侍奉别神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，我将你们的祖宗亚伯拉罕</a:t>
            </a:r>
            <a:r>
              <a:rPr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从大河那边带来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，领他走遍迦南全地，又使他的子孙众多，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sldjump"/>
              </a:rPr>
              <a:t>把以撒赐给他。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76B88D-EC07-0255-9AC5-032B6B00AC98}"/>
              </a:ext>
            </a:extLst>
          </p:cNvPr>
          <p:cNvSpPr txBox="1"/>
          <p:nvPr/>
        </p:nvSpPr>
        <p:spPr>
          <a:xfrm>
            <a:off x="500743" y="5272092"/>
            <a:ext cx="10929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吾珥和哈兰，在考古学上都被证实是古代月神“辛”（</a:t>
            </a:r>
            <a:r>
              <a:rPr lang="en-US" altLang="zh-CN" dirty="0"/>
              <a:t>Sin</a:t>
            </a:r>
            <a:r>
              <a:rPr lang="zh-CN" altLang="en-US" dirty="0"/>
              <a:t>）崇拜的中心 。神对亚伯兰的呼召，本质上是一次救赎性的呼召，要将他从一个拜偶像的文明和家族中分别出来，去开创一个全新的、单单敬拜耶和华的信仰谱系</a:t>
            </a:r>
          </a:p>
        </p:txBody>
      </p:sp>
    </p:spTree>
    <p:extLst>
      <p:ext uri="{BB962C8B-B14F-4D97-AF65-F5344CB8AC3E}">
        <p14:creationId xmlns:p14="http://schemas.microsoft.com/office/powerpoint/2010/main" val="291043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2934</Words>
  <Application>Microsoft Office PowerPoint</Application>
  <PresentationFormat>宽屏</PresentationFormat>
  <Paragraphs>127</Paragraphs>
  <Slides>18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等线</vt:lpstr>
      <vt:lpstr>等线 Light</vt:lpstr>
      <vt:lpstr>微软雅黑</vt:lpstr>
      <vt:lpstr>Arial</vt:lpstr>
      <vt:lpstr>Office 主题​​</vt:lpstr>
      <vt:lpstr>创世记（二） 信心之父—亚伯拉罕与以撒，立约的应许、信心的试炼与神不改变的信实</vt:lpstr>
      <vt:lpstr>PowerPoint 演示文稿</vt:lpstr>
      <vt:lpstr>创 12-26 章</vt:lpstr>
      <vt:lpstr>创 12-26 章</vt:lpstr>
      <vt:lpstr>要旨与精要</vt:lpstr>
      <vt:lpstr>PowerPoint 演示文稿</vt:lpstr>
      <vt:lpstr>1.呼召与三重应许</vt:lpstr>
      <vt:lpstr>1.呼召与三重应许</vt:lpstr>
      <vt:lpstr>2.因信称义的核心</vt:lpstr>
      <vt:lpstr>3.立约仪式的单方面性</vt:lpstr>
      <vt:lpstr>4.割礼之约与改名</vt:lpstr>
      <vt:lpstr>5.亚伯拉罕信心的最高试炼</vt:lpstr>
      <vt:lpstr>5.亚伯拉罕信心的最高试炼</vt:lpstr>
      <vt:lpstr>5.亚伯拉罕信心的最高试炼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永兴 丁</dc:creator>
  <cp:lastModifiedBy>永兴 丁</cp:lastModifiedBy>
  <cp:revision>23</cp:revision>
  <dcterms:created xsi:type="dcterms:W3CDTF">2026-08-20T03:46:04Z</dcterms:created>
  <dcterms:modified xsi:type="dcterms:W3CDTF">2026-09-19T13:06:56Z</dcterms:modified>
</cp:coreProperties>
</file>